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9"/>
  </p:notesMasterIdLst>
  <p:handoutMasterIdLst>
    <p:handoutMasterId r:id="rId50"/>
  </p:handoutMasterIdLst>
  <p:sldIdLst>
    <p:sldId id="257" r:id="rId5"/>
    <p:sldId id="272" r:id="rId6"/>
    <p:sldId id="274" r:id="rId7"/>
    <p:sldId id="275" r:id="rId8"/>
    <p:sldId id="276" r:id="rId9"/>
    <p:sldId id="277" r:id="rId10"/>
    <p:sldId id="278" r:id="rId11"/>
    <p:sldId id="279" r:id="rId12"/>
    <p:sldId id="310" r:id="rId13"/>
    <p:sldId id="280" r:id="rId14"/>
    <p:sldId id="281" r:id="rId15"/>
    <p:sldId id="311" r:id="rId16"/>
    <p:sldId id="283" r:id="rId17"/>
    <p:sldId id="298" r:id="rId18"/>
    <p:sldId id="299" r:id="rId19"/>
    <p:sldId id="282" r:id="rId20"/>
    <p:sldId id="312" r:id="rId21"/>
    <p:sldId id="285" r:id="rId22"/>
    <p:sldId id="284" r:id="rId23"/>
    <p:sldId id="313" r:id="rId24"/>
    <p:sldId id="286" r:id="rId25"/>
    <p:sldId id="287" r:id="rId26"/>
    <p:sldId id="314" r:id="rId27"/>
    <p:sldId id="288" r:id="rId28"/>
    <p:sldId id="289" r:id="rId29"/>
    <p:sldId id="302" r:id="rId30"/>
    <p:sldId id="315" r:id="rId31"/>
    <p:sldId id="306" r:id="rId32"/>
    <p:sldId id="307" r:id="rId33"/>
    <p:sldId id="308" r:id="rId34"/>
    <p:sldId id="309" r:id="rId35"/>
    <p:sldId id="290" r:id="rId36"/>
    <p:sldId id="291" r:id="rId37"/>
    <p:sldId id="303" r:id="rId38"/>
    <p:sldId id="293" r:id="rId39"/>
    <p:sldId id="292" r:id="rId40"/>
    <p:sldId id="304" r:id="rId41"/>
    <p:sldId id="305" r:id="rId42"/>
    <p:sldId id="294" r:id="rId43"/>
    <p:sldId id="297" r:id="rId44"/>
    <p:sldId id="316" r:id="rId45"/>
    <p:sldId id="295" r:id="rId46"/>
    <p:sldId id="317" r:id="rId47"/>
    <p:sldId id="296" r:id="rId48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6C43755-566E-40D6-9A0A-F4DF5BBADDD9}">
          <p14:sldIdLst>
            <p14:sldId id="257"/>
            <p14:sldId id="272"/>
            <p14:sldId id="274"/>
          </p14:sldIdLst>
        </p14:section>
        <p14:section name="Demo Context" id="{409B5904-4A3B-4A4F-8A81-2E208A109A55}">
          <p14:sldIdLst>
            <p14:sldId id="275"/>
            <p14:sldId id="276"/>
            <p14:sldId id="277"/>
          </p14:sldIdLst>
        </p14:section>
        <p14:section name="Lines of Code" id="{297A8168-CE6E-476B-9E1E-3FA65C83DE0A}">
          <p14:sldIdLst>
            <p14:sldId id="278"/>
            <p14:sldId id="279"/>
            <p14:sldId id="310"/>
          </p14:sldIdLst>
        </p14:section>
        <p14:section name="Lines of Executable Code" id="{5066A293-EA40-4D7B-9410-1A3A36DBC992}">
          <p14:sldIdLst>
            <p14:sldId id="280"/>
            <p14:sldId id="281"/>
            <p14:sldId id="311"/>
          </p14:sldIdLst>
        </p14:section>
        <p14:section name="Class Coupling" id="{5034D5B2-CDCC-4BD3-B480-C30B85312ABB}">
          <p14:sldIdLst>
            <p14:sldId id="283"/>
            <p14:sldId id="298"/>
            <p14:sldId id="299"/>
            <p14:sldId id="282"/>
            <p14:sldId id="312"/>
          </p14:sldIdLst>
        </p14:section>
        <p14:section name="Depth of Inheritance" id="{47737925-EC86-48EF-8A22-AF7FAB21A539}">
          <p14:sldIdLst>
            <p14:sldId id="285"/>
            <p14:sldId id="284"/>
            <p14:sldId id="313"/>
          </p14:sldIdLst>
        </p14:section>
        <p14:section name="Cyclomatic Complexity" id="{2FD130C0-DC73-4C0B-BAC8-09164649CFA7}">
          <p14:sldIdLst>
            <p14:sldId id="286"/>
            <p14:sldId id="287"/>
            <p14:sldId id="314"/>
          </p14:sldIdLst>
        </p14:section>
        <p14:section name="Maintainability Index" id="{073A3DC5-37B2-4206-B6FB-B5A4E4F0BBED}">
          <p14:sldIdLst>
            <p14:sldId id="288"/>
            <p14:sldId id="289"/>
            <p14:sldId id="302"/>
            <p14:sldId id="315"/>
          </p14:sldIdLst>
        </p14:section>
        <p14:section name="Code Churn" id="{CEF55F28-8883-4AF9-A3DD-9C8663DF0A59}">
          <p14:sldIdLst>
            <p14:sldId id="306"/>
            <p14:sldId id="307"/>
            <p14:sldId id="308"/>
            <p14:sldId id="309"/>
          </p14:sldIdLst>
        </p14:section>
        <p14:section name="Code Coverage" id="{6AEEE658-1AF4-480A-9E0C-51B1810205D5}">
          <p14:sldIdLst>
            <p14:sldId id="290"/>
            <p14:sldId id="291"/>
            <p14:sldId id="303"/>
          </p14:sldIdLst>
        </p14:section>
        <p14:section name="Cognitive Complexity" id="{4B4C2DB3-EFE0-4649-BA14-05D7794CD278}">
          <p14:sldIdLst>
            <p14:sldId id="293"/>
            <p14:sldId id="292"/>
            <p14:sldId id="304"/>
            <p14:sldId id="305"/>
          </p14:sldIdLst>
        </p14:section>
        <p14:section name="Wrap-up" id="{BA82B2C4-9481-44E2-8E8C-A9D3584E016D}">
          <p14:sldIdLst>
            <p14:sldId id="294"/>
            <p14:sldId id="297"/>
            <p14:sldId id="316"/>
            <p14:sldId id="295"/>
            <p14:sldId id="317"/>
            <p14:sldId id="2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ny Cardella" initials="TC" lastIdx="1" clrIdx="0">
    <p:extLst>
      <p:ext uri="{19B8F6BF-5375-455C-9EA6-DF929625EA0E}">
        <p15:presenceInfo xmlns:p15="http://schemas.microsoft.com/office/powerpoint/2012/main" userId="S::Tony@nhdnug.org::2e18ddc2-86fd-466c-b9ce-f9bf69ab63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404"/>
    <a:srgbClr val="5F6F0F"/>
    <a:srgbClr val="718412"/>
    <a:srgbClr val="65741A"/>
    <a:srgbClr val="70811D"/>
    <a:srgbClr val="7B8D1F"/>
    <a:srgbClr val="839721"/>
    <a:srgbClr val="95AB25"/>
    <a:srgbClr val="BC5500"/>
    <a:srgbClr val="C4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>
      <p:cViewPr varScale="1">
        <p:scale>
          <a:sx n="119" d="100"/>
          <a:sy n="119" d="100"/>
        </p:scale>
        <p:origin x="108" y="20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commentAuthors" Target="commentAuthors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ony Cardella" userId="6de8eaa1cc2b70e5" providerId="Windows Live" clId="Web-{E8351B27-0062-A2B4-0FA0-9466F100FC48}"/>
    <pc:docChg chg="modSld">
      <pc:chgData name="Anthony Cardella" userId="6de8eaa1cc2b70e5" providerId="Windows Live" clId="Web-{E8351B27-0062-A2B4-0FA0-9466F100FC48}" dt="2025-05-08T22:35:36.227" v="69"/>
      <pc:docMkLst>
        <pc:docMk/>
      </pc:docMkLst>
      <pc:sldChg chg="modSp addAnim delAnim">
        <pc:chgData name="Anthony Cardella" userId="6de8eaa1cc2b70e5" providerId="Windows Live" clId="Web-{E8351B27-0062-A2B4-0FA0-9466F100FC48}" dt="2025-05-08T22:30:26.226" v="13"/>
        <pc:sldMkLst>
          <pc:docMk/>
          <pc:sldMk cId="1091415329" sldId="294"/>
        </pc:sldMkLst>
        <pc:picChg chg="mod">
          <ac:chgData name="Anthony Cardella" userId="6de8eaa1cc2b70e5" providerId="Windows Live" clId="Web-{E8351B27-0062-A2B4-0FA0-9466F100FC48}" dt="2025-05-08T22:29:31.930" v="9" actId="1076"/>
          <ac:picMkLst>
            <pc:docMk/>
            <pc:sldMk cId="1091415329" sldId="294"/>
            <ac:picMk id="6" creationId="{748AD124-C083-3C18-B4BF-03FA9BEBCB2C}"/>
          </ac:picMkLst>
        </pc:picChg>
      </pc:sldChg>
      <pc:sldChg chg="modSp addAnim delAnim">
        <pc:chgData name="Anthony Cardella" userId="6de8eaa1cc2b70e5" providerId="Windows Live" clId="Web-{E8351B27-0062-A2B4-0FA0-9466F100FC48}" dt="2025-05-08T22:35:36.227" v="69"/>
        <pc:sldMkLst>
          <pc:docMk/>
          <pc:sldMk cId="1227595971" sldId="295"/>
        </pc:sldMkLst>
        <pc:spChg chg="mod">
          <ac:chgData name="Anthony Cardella" userId="6de8eaa1cc2b70e5" providerId="Windows Live" clId="Web-{E8351B27-0062-A2B4-0FA0-9466F100FC48}" dt="2025-05-08T22:32:50.508" v="32" actId="20577"/>
          <ac:spMkLst>
            <pc:docMk/>
            <pc:sldMk cId="1227595971" sldId="295"/>
            <ac:spMk id="4" creationId="{8E46B6D1-795C-3EC3-345B-412A218107D1}"/>
          </ac:spMkLst>
        </pc:spChg>
        <pc:spChg chg="mod">
          <ac:chgData name="Anthony Cardella" userId="6de8eaa1cc2b70e5" providerId="Windows Live" clId="Web-{E8351B27-0062-A2B4-0FA0-9466F100FC48}" dt="2025-05-08T22:34:42.727" v="61" actId="20577"/>
          <ac:spMkLst>
            <pc:docMk/>
            <pc:sldMk cId="1227595971" sldId="295"/>
            <ac:spMk id="5" creationId="{3352E7B0-C382-5216-DA2D-25E2D9C00576}"/>
          </ac:spMkLst>
        </pc:spChg>
      </pc:sldChg>
      <pc:sldChg chg="modSp">
        <pc:chgData name="Anthony Cardella" userId="6de8eaa1cc2b70e5" providerId="Windows Live" clId="Web-{E8351B27-0062-A2B4-0FA0-9466F100FC48}" dt="2025-05-08T22:10:30.428" v="2" actId="20577"/>
        <pc:sldMkLst>
          <pc:docMk/>
          <pc:sldMk cId="473739539" sldId="298"/>
        </pc:sldMkLst>
        <pc:spChg chg="mod">
          <ac:chgData name="Anthony Cardella" userId="6de8eaa1cc2b70e5" providerId="Windows Live" clId="Web-{E8351B27-0062-A2B4-0FA0-9466F100FC48}" dt="2025-05-08T22:10:30.428" v="2" actId="20577"/>
          <ac:spMkLst>
            <pc:docMk/>
            <pc:sldMk cId="473739539" sldId="298"/>
            <ac:spMk id="3" creationId="{07853FDF-F277-6DB5-CDBD-01B21CCB2364}"/>
          </ac:spMkLst>
        </pc:spChg>
      </pc:sldChg>
      <pc:sldChg chg="modSp">
        <pc:chgData name="Anthony Cardella" userId="6de8eaa1cc2b70e5" providerId="Windows Live" clId="Web-{E8351B27-0062-A2B4-0FA0-9466F100FC48}" dt="2025-05-08T22:12:22.678" v="4" actId="20577"/>
        <pc:sldMkLst>
          <pc:docMk/>
          <pc:sldMk cId="2518587941" sldId="312"/>
        </pc:sldMkLst>
        <pc:spChg chg="mod">
          <ac:chgData name="Anthony Cardella" userId="6de8eaa1cc2b70e5" providerId="Windows Live" clId="Web-{E8351B27-0062-A2B4-0FA0-9466F100FC48}" dt="2025-05-08T22:12:22.678" v="4" actId="20577"/>
          <ac:spMkLst>
            <pc:docMk/>
            <pc:sldMk cId="2518587941" sldId="312"/>
            <ac:spMk id="3" creationId="{D5454E45-8A2D-FD9A-E468-B814D943BAA0}"/>
          </ac:spMkLst>
        </pc:spChg>
      </pc:sldChg>
      <pc:sldChg chg="modSp">
        <pc:chgData name="Anthony Cardella" userId="6de8eaa1cc2b70e5" providerId="Windows Live" clId="Web-{E8351B27-0062-A2B4-0FA0-9466F100FC48}" dt="2025-05-08T22:22:54.898" v="7" actId="20577"/>
        <pc:sldMkLst>
          <pc:docMk/>
          <pc:sldMk cId="527061335" sldId="315"/>
        </pc:sldMkLst>
        <pc:spChg chg="mod">
          <ac:chgData name="Anthony Cardella" userId="6de8eaa1cc2b70e5" providerId="Windows Live" clId="Web-{E8351B27-0062-A2B4-0FA0-9466F100FC48}" dt="2025-05-08T22:22:54.898" v="7" actId="20577"/>
          <ac:spMkLst>
            <pc:docMk/>
            <pc:sldMk cId="527061335" sldId="315"/>
            <ac:spMk id="3" creationId="{84EFD39A-285B-EEE1-04B4-C3245107BACF}"/>
          </ac:spMkLst>
        </pc:spChg>
      </pc:sldChg>
    </pc:docChg>
  </pc:docChgLst>
  <pc:docChgLst>
    <pc:chgData name="Anthony Cardella" userId="6de8eaa1cc2b70e5" providerId="LiveId" clId="{965C7185-ECD5-4B46-970E-F98866EA06A6}"/>
    <pc:docChg chg="custSel addSld modSld modSection">
      <pc:chgData name="Anthony Cardella" userId="6de8eaa1cc2b70e5" providerId="LiveId" clId="{965C7185-ECD5-4B46-970E-F98866EA06A6}" dt="2025-06-17T04:33:24.046" v="30" actId="20577"/>
      <pc:docMkLst>
        <pc:docMk/>
      </pc:docMkLst>
      <pc:sldChg chg="modSp modAnim">
        <pc:chgData name="Anthony Cardella" userId="6de8eaa1cc2b70e5" providerId="LiveId" clId="{965C7185-ECD5-4B46-970E-F98866EA06A6}" dt="2025-06-17T04:33:24.046" v="30" actId="20577"/>
        <pc:sldMkLst>
          <pc:docMk/>
          <pc:sldMk cId="1227595971" sldId="295"/>
        </pc:sldMkLst>
        <pc:spChg chg="mod">
          <ac:chgData name="Anthony Cardella" userId="6de8eaa1cc2b70e5" providerId="LiveId" clId="{965C7185-ECD5-4B46-970E-F98866EA06A6}" dt="2025-06-17T04:33:24.046" v="30" actId="20577"/>
          <ac:spMkLst>
            <pc:docMk/>
            <pc:sldMk cId="1227595971" sldId="295"/>
            <ac:spMk id="5" creationId="{3352E7B0-C382-5216-DA2D-25E2D9C00576}"/>
          </ac:spMkLst>
        </pc:spChg>
      </pc:sldChg>
      <pc:sldChg chg="addSp delSp modSp new mod modClrScheme chgLayout">
        <pc:chgData name="Anthony Cardella" userId="6de8eaa1cc2b70e5" providerId="LiveId" clId="{965C7185-ECD5-4B46-970E-F98866EA06A6}" dt="2025-06-17T04:31:44.818" v="27" actId="22"/>
        <pc:sldMkLst>
          <pc:docMk/>
          <pc:sldMk cId="1839339981" sldId="317"/>
        </pc:sldMkLst>
        <pc:spChg chg="mod ord">
          <ac:chgData name="Anthony Cardella" userId="6de8eaa1cc2b70e5" providerId="LiveId" clId="{965C7185-ECD5-4B46-970E-F98866EA06A6}" dt="2025-06-17T04:06:49.909" v="24" actId="700"/>
          <ac:spMkLst>
            <pc:docMk/>
            <pc:sldMk cId="1839339981" sldId="317"/>
            <ac:spMk id="2" creationId="{9DB2D2BA-7A15-EC92-2D2C-225052160465}"/>
          </ac:spMkLst>
        </pc:spChg>
        <pc:picChg chg="add mod ord">
          <ac:chgData name="Anthony Cardella" userId="6de8eaa1cc2b70e5" providerId="LiveId" clId="{965C7185-ECD5-4B46-970E-F98866EA06A6}" dt="2025-06-17T04:31:44.818" v="27" actId="22"/>
          <ac:picMkLst>
            <pc:docMk/>
            <pc:sldMk cId="1839339981" sldId="317"/>
            <ac:picMk id="5" creationId="{5B0D588C-17AE-C4FC-562A-00BEB580DBAF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5-07T22:53:08.855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B4EDC-59C0-49C7-8ADA-5A781B329E02}" type="datetimeFigureOut">
              <a:rPr lang="en-US"/>
              <a:t>6/16/2025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29053-DC2A-4342-ADD4-2FD729D91E2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8D46A-B586-417D-BFBD-8C8FE0AAF762}" type="datetimeFigureOut">
              <a:rPr lang="en-US"/>
              <a:t>6/16/2025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5BD7-F043-4D1B-AA17-CD412FC534D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Measures the coupling to unique classes through parameters, local variables, return types, method calls, generic or template instantiations, base classes, interface implementations, fields defined on external types, and attribute decoration.</a:t>
            </a:r>
          </a:p>
          <a:p>
            <a:r>
              <a:rPr lang="en-US" dirty="0"/>
              <a:t>Good software design dictates that types and methods should have high cohesion and low coupling.</a:t>
            </a:r>
          </a:p>
          <a:p>
            <a:r>
              <a:rPr lang="en-US" dirty="0"/>
              <a:t>High coupling indicates a design that is difficult to reuse and maintain because of its many interdependencies on other types.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57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E0458-AA35-81B6-45DC-1064730A8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A0D6F-893F-4661-0472-999C765305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2D5FEF-5F3A-1770-5A9C-7EBF8E008E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Measures the coupling to unique classes through parameters, local variables, return types, method calls, generic or template instantiations, base classes, interface implementations, fields defined on external types, and attribute decoration.</a:t>
            </a:r>
          </a:p>
          <a:p>
            <a:r>
              <a:rPr lang="en-US" dirty="0"/>
              <a:t>Good software design dictates that types and methods should have high cohesion and low coupling.</a:t>
            </a:r>
          </a:p>
          <a:p>
            <a:r>
              <a:rPr lang="en-US" dirty="0"/>
              <a:t>High coupling indicates a design that is difficult to reuse and maintain because of its many interdependencies on other types.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1491C-06AA-576A-D9DB-466AF85B63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18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 of it as the number of ancestors you have to read before you understand your code.</a:t>
            </a:r>
          </a:p>
          <a:p>
            <a:endParaRPr lang="en-US" dirty="0"/>
          </a:p>
          <a:p>
            <a:r>
              <a:rPr lang="en-US" dirty="0"/>
              <a:t>"the maximum length from the node to the root of the tree” - S.R. Chidamber and C.F. Kemerer (1994)</a:t>
            </a:r>
            <a:br>
              <a:rPr lang="en-US" dirty="0"/>
            </a:br>
            <a:r>
              <a:rPr lang="en-US" dirty="0"/>
              <a:t>A Metrics Suite for Object Oriented Design</a:t>
            </a:r>
            <a:br>
              <a:rPr lang="en-US" dirty="0"/>
            </a:br>
            <a:r>
              <a:rPr lang="en-US" dirty="0"/>
              <a:t>IEEE Transactions on Software Engineering, Vol. 20, No. 6</a:t>
            </a:r>
          </a:p>
          <a:p>
            <a:r>
              <a:rPr lang="en-US" dirty="0"/>
              <a:t>Indicates the number of different classes that inherit from one another, all the way back to the base class. Depth of Inheritance is similar to class coupling in that a change in a base class can affect any of its inherited classes.</a:t>
            </a:r>
          </a:p>
          <a:p>
            <a:r>
              <a:rPr lang="en-US" dirty="0"/>
              <a:t>The higher this number, the deeper the inheritance and the higher the potential for base class modifications to result in a breaking change.</a:t>
            </a:r>
          </a:p>
          <a:p>
            <a:r>
              <a:rPr lang="en-US" dirty="0"/>
              <a:t>For Depth of Inheritance, a low value is good and a high value is bad.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22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2A35B-EC58-BF9A-674C-F4A12EA19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508332-722F-62D0-9DB4-B60AB1EDE7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46DDF3-8716-A09D-7F50-85BD441C6A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 of it as the number of ancestors you have to read before you understand your code.</a:t>
            </a:r>
          </a:p>
          <a:p>
            <a:endParaRPr lang="en-US" dirty="0"/>
          </a:p>
          <a:p>
            <a:r>
              <a:rPr lang="en-US" dirty="0"/>
              <a:t>"the maximum length from the node to the root of the tree” - S.R. Chidamber and C.F. Kemerer (1994)</a:t>
            </a:r>
            <a:br>
              <a:rPr lang="en-US" dirty="0"/>
            </a:br>
            <a:r>
              <a:rPr lang="en-US" dirty="0"/>
              <a:t>A Metrics Suite for Object Oriented Design</a:t>
            </a:r>
            <a:br>
              <a:rPr lang="en-US" dirty="0"/>
            </a:br>
            <a:r>
              <a:rPr lang="en-US" dirty="0"/>
              <a:t>IEEE Transactions on Software Engineering, Vol. 20, No. 6</a:t>
            </a:r>
          </a:p>
          <a:p>
            <a:r>
              <a:rPr lang="en-US" dirty="0"/>
              <a:t>Indicates the number of different classes that inherit from one another, all the way back to the base class. Depth of Inheritance is similar to class coupling in that a change in a base class can affect any of its inherited classes.</a:t>
            </a:r>
          </a:p>
          <a:p>
            <a:r>
              <a:rPr lang="en-US" dirty="0"/>
              <a:t>The higher this number, the deeper the inheritance and the higher the potential for base class modifications to result in a breaking change.</a:t>
            </a:r>
          </a:p>
          <a:p>
            <a:r>
              <a:rPr lang="en-US" dirty="0"/>
              <a:t>For Depth of Inheritance, a low value is good and a high value is bad.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1BDFB-B827-0966-2D2F-34DBA41412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26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"the amount of decision logic in a source code function“ – Arthur H. Watson, Thomas J. McCabe</a:t>
            </a:r>
            <a:br>
              <a:rPr lang="en-US" dirty="0"/>
            </a:br>
            <a:r>
              <a:rPr lang="en-US" dirty="0"/>
              <a:t>NIST Special Publication 500-235</a:t>
            </a:r>
            <a:br>
              <a:rPr lang="en-US" dirty="0"/>
            </a:br>
            <a:r>
              <a:rPr lang="en-US" dirty="0"/>
              <a:t>Structured Testing: A Testing Methodology Using the Cyclomatic Complexity Metric (1996)</a:t>
            </a:r>
          </a:p>
          <a:p>
            <a:r>
              <a:rPr lang="en-US" dirty="0"/>
              <a:t>“Measures the structural complexity of the code. It is created by calculating the number of different code paths in the flow of the program. A program that has complex control flow requires more tests to achieve good code coverage and is less maintainable.” – Microsoft Learn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6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77903-870B-7F4D-1AEB-EC4AFD7A8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B4A85D-33FA-79E7-1C12-83B21B3D7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881CCD-6F0B-371D-1362-05E457353A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"the amount of decision logic in a source code function“ – Arthur H. Watson, Thomas J. McCabe</a:t>
            </a:r>
            <a:br>
              <a:rPr lang="en-US" dirty="0"/>
            </a:br>
            <a:r>
              <a:rPr lang="en-US" dirty="0"/>
              <a:t>NIST Special Publication 500-235</a:t>
            </a:r>
            <a:br>
              <a:rPr lang="en-US" dirty="0"/>
            </a:br>
            <a:r>
              <a:rPr lang="en-US" dirty="0"/>
              <a:t>Structured Testing: A Testing Methodology Using the Cyclomatic Complexity Metric (1996)</a:t>
            </a:r>
          </a:p>
          <a:p>
            <a:r>
              <a:rPr lang="en-US" dirty="0"/>
              <a:t>“Measures the structural complexity of the code. It is created by calculating the number of different code paths in the flow of the program. A program that has complex control flow requires more tests to achieve good code coverage and is less maintainable.” – Microsoft Learn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91FED-2FFB-97F3-7580-425C91C6B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A5BD7-F043-4D1B-AA17-CD412FC534D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78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bottom lin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reeform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 baseline="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6/16/2025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eft lines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reeform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Freeform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D029-FB74-4578-B929-F66AA97659CA}" type="datetimeFigureOut">
              <a:rPr lang="en-US"/>
              <a:pPr/>
              <a:t>6/16/2025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D1E-5D91-48A3-AD6D-45FBA980D10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RPoEKHXTJg?feature=oembe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Lines, Lies, and Logic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6F02E1-7F5F-2F51-745F-8574E55C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of Executable Code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81090B-1659-D7EF-A2BA-95C7079B9A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198767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4EB0C5-EE2C-D842-AFD1-A22005CBC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of Executable Code: Because Size Definitely Doesn’t Tell the Whole Story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EF4296-2405-E713-37AD-257FE6523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The number of executable lines in the codebase (i.e. not including comments or whitespace).</a:t>
            </a:r>
          </a:p>
          <a:p>
            <a:pPr lvl="1"/>
            <a:r>
              <a:rPr lang="en-US" dirty="0"/>
              <a:t>Often used as a crude proxy for size or effort.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Higher number indicates more executable code</a:t>
            </a:r>
          </a:p>
          <a:p>
            <a:pPr lvl="1"/>
            <a:r>
              <a:rPr lang="en-US" dirty="0"/>
              <a:t>Lower number indicates less executable code</a:t>
            </a:r>
          </a:p>
        </p:txBody>
      </p:sp>
    </p:spTree>
    <p:extLst>
      <p:ext uri="{BB962C8B-B14F-4D97-AF65-F5344CB8AC3E}">
        <p14:creationId xmlns:p14="http://schemas.microsoft.com/office/powerpoint/2010/main" val="166593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52C00-940C-D4AD-4E8C-4258DE7C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3A2643-31B9-98EB-81A9-EC267AE26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of Executable Code: Because Size Definitely Doesn’t Tell the Whole Story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8EA413-7200-8841-73AC-743D8EBC3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Relative size of modules or functions.</a:t>
            </a:r>
          </a:p>
          <a:p>
            <a:pPr lvl="1"/>
            <a:r>
              <a:rPr lang="en-US" dirty="0"/>
              <a:t>When something is likely too large or sprawling.</a:t>
            </a:r>
          </a:p>
          <a:p>
            <a:pPr lvl="1"/>
            <a:r>
              <a:rPr lang="en-US" dirty="0"/>
              <a:t>Helpful for identifying hotspots that may need refactoring.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Code quality, maintainability, or developer productivity.</a:t>
            </a:r>
          </a:p>
          <a:p>
            <a:pPr lvl="1"/>
            <a:r>
              <a:rPr lang="en-US" dirty="0"/>
              <a:t>Whether it’s well-tested, readable, or even correct. </a:t>
            </a: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lvl="1"/>
            <a:r>
              <a:rPr lang="en-US" dirty="0"/>
              <a:t>Use LOC as a signal, not a score. More lines ≠ more value.</a:t>
            </a:r>
          </a:p>
        </p:txBody>
      </p:sp>
    </p:spTree>
    <p:extLst>
      <p:ext uri="{BB962C8B-B14F-4D97-AF65-F5344CB8AC3E}">
        <p14:creationId xmlns:p14="http://schemas.microsoft.com/office/powerpoint/2010/main" val="368522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1707B0-74C7-3B6D-B6A6-F5D0B96DC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Coupling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80E095-EE45-EC2F-0AE0-03BCD36F25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53676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C65E3-C18A-DE23-DC53-EBCE3FFA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53FDF-F277-6DB5-CDBD-01B21CCB2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121899" tIns="60949" rIns="121899" bIns="60949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marL="608965" lvl="1" indent="-231140"/>
            <a:r>
              <a:rPr lang="en-US" dirty="0"/>
              <a:t>The degree of interdependence between software modules, a measure of how closely connected two routines or modules are, and the strength of the relationships between modules. Coupling is not binary but multi-dimensional.</a:t>
            </a:r>
            <a:endParaRPr lang="en-US" dirty="0">
              <a:ea typeface="Calibri"/>
              <a:cs typeface="Calibri"/>
            </a:endParaRPr>
          </a:p>
          <a:p>
            <a:pPr marL="608965" lvl="1" indent="-231140"/>
            <a:r>
              <a:rPr lang="en-US" dirty="0"/>
              <a:t>2 ways to describe coupling:</a:t>
            </a:r>
            <a:endParaRPr lang="en-US" dirty="0">
              <a:ea typeface="Calibri"/>
              <a:cs typeface="Calibri"/>
            </a:endParaRPr>
          </a:p>
          <a:p>
            <a:pPr marL="913765" lvl="2" indent="-231140"/>
            <a:r>
              <a:rPr lang="en-US" dirty="0"/>
              <a:t>Low a.k.a. “loose” or “weak”</a:t>
            </a:r>
            <a:endParaRPr lang="en-US" dirty="0">
              <a:ea typeface="Calibri"/>
              <a:cs typeface="Calibri"/>
            </a:endParaRPr>
          </a:p>
          <a:p>
            <a:pPr marL="913765" lvl="2" indent="-231140"/>
            <a:r>
              <a:rPr lang="en-US" dirty="0"/>
              <a:t>High a.k.a. “tight” or “strong”</a:t>
            </a:r>
            <a:endParaRPr lang="en-US" dirty="0">
              <a:ea typeface="Calibri"/>
              <a:cs typeface="Calibri"/>
            </a:endParaRPr>
          </a:p>
          <a:p>
            <a:pPr marL="608965" lvl="1" indent="-231140"/>
            <a:r>
              <a:rPr lang="en-US" dirty="0"/>
              <a:t>Low coupling often correlates with high cohesion.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373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F2736-6DA9-B781-FA5E-480E0F1F4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Cohesion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43DEE-1546-BFB3-D8CB-85B4EE4D9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The degree to which the elements inside a module belong together.</a:t>
            </a:r>
          </a:p>
          <a:p>
            <a:pPr lvl="1"/>
            <a:r>
              <a:rPr lang="en-US" dirty="0"/>
              <a:t>2 ways to describe cohesion:</a:t>
            </a:r>
          </a:p>
          <a:p>
            <a:pPr lvl="2"/>
            <a:r>
              <a:rPr lang="en-US" dirty="0"/>
              <a:t>High – elements are strongly related, focused on a well-defined purpose</a:t>
            </a:r>
          </a:p>
          <a:p>
            <a:pPr lvl="2"/>
            <a:r>
              <a:rPr lang="en-US" dirty="0"/>
              <a:t>Low – elements are loosely related and serve multiple purposes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08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B64A-C0E2-3A59-ED4B-79AF26A5E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Coupling: When One Class Just Can’t Let 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2A366-AC0D-8DF1-6B6E-49E859CA7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A measure of how many classes a class depends on (directly or indirectly).</a:t>
            </a:r>
          </a:p>
          <a:p>
            <a:pPr lvl="1"/>
            <a:r>
              <a:rPr lang="en-US" dirty="0"/>
              <a:t>The more dependencies, the more coupled it is.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0 - 5: Low coupling – likely modular and easier to test/reuse</a:t>
            </a:r>
          </a:p>
          <a:p>
            <a:pPr lvl="1"/>
            <a:r>
              <a:rPr lang="en-US" dirty="0"/>
              <a:t>6 - 10: Moderate coupling – may be acceptable depending on class responsibility</a:t>
            </a:r>
          </a:p>
          <a:p>
            <a:pPr lvl="1"/>
            <a:r>
              <a:rPr lang="en-US" dirty="0"/>
              <a:t>11+: High coupling – harder to change/test; could signal a Gawd Class or too much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42174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5BEF8-54DC-A268-22A9-ED87A745A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C6664-5995-881F-F338-A88AB863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Coupling: When One Class Just Can’t Let 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54E45-8A2D-FD9A-E468-B814D943B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121899" tIns="60949" rIns="121899" bIns="60949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marL="608965" lvl="1" indent="-231140"/>
            <a:r>
              <a:rPr lang="en-US" dirty="0"/>
              <a:t>High coupling = more difficult to test, maintain, and reuse.</a:t>
            </a:r>
            <a:endParaRPr lang="en-US" dirty="0">
              <a:ea typeface="Calibri"/>
              <a:cs typeface="Calibri"/>
            </a:endParaRPr>
          </a:p>
          <a:p>
            <a:pPr marL="608965" lvl="1" indent="-231140"/>
            <a:r>
              <a:rPr lang="en-US" dirty="0"/>
              <a:t>Useful for spotting design smells like gawd classes, tight integration, or hidden dependencies.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marL="608965" lvl="1" indent="-231140"/>
            <a:r>
              <a:rPr lang="en-US" dirty="0"/>
              <a:t>Whether those dependencies are necessary or well-abstracted.</a:t>
            </a:r>
            <a:endParaRPr lang="en-US" dirty="0">
              <a:ea typeface="Calibri"/>
              <a:cs typeface="Calibri"/>
            </a:endParaRPr>
          </a:p>
          <a:p>
            <a:pPr marL="608965" lvl="1" indent="-231140"/>
            <a:r>
              <a:rPr lang="en-US" dirty="0"/>
              <a:t>Whether the code is wrong – some tightly coupled code is perfectly valid.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marL="608965" lvl="1" indent="-231140"/>
            <a:r>
              <a:rPr lang="en-US" dirty="0"/>
              <a:t>Low coupling is the dream. High coupling is tech debt with a LinkedIn account.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858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E268C7-8B00-82F0-FC10-81F7A24E4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 of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731F74-6527-5AC7-D0A0-B2CC3088D6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368412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7BA97-B0B6-4D68-4AA9-E3CDA22B0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 of Inheritance: Your Family Tree, but With More Bugs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9439E-6001-63AA-8931-4E97E7100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The number of inheritance levels from the class to the root of the hierarchy (usually Object).</a:t>
            </a:r>
          </a:p>
          <a:p>
            <a:pPr lvl="1"/>
            <a:r>
              <a:rPr lang="en-US" dirty="0"/>
              <a:t>Measures how deep a class sits in the inheritance chain.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A low number for depth implies less complexity but also the possibility of less code reuse through inheritance.</a:t>
            </a:r>
          </a:p>
          <a:p>
            <a:pPr lvl="1"/>
            <a:r>
              <a:rPr lang="en-US" dirty="0"/>
              <a:t>A high number for depth implies more potential for code reuse through inheritance but also higher complexity with a higher probability of errors in the code.</a:t>
            </a:r>
          </a:p>
        </p:txBody>
      </p:sp>
    </p:spTree>
    <p:extLst>
      <p:ext uri="{BB962C8B-B14F-4D97-AF65-F5344CB8AC3E}">
        <p14:creationId xmlns:p14="http://schemas.microsoft.com/office/powerpoint/2010/main" val="251174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E4D94C-AA5F-6544-EBE0-6CE13C05C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code metrics?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DB39FE-135E-6B09-BC95-E980339FF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metrics are a set of software measures that provide developers better insight into the code they are developing.</a:t>
            </a:r>
          </a:p>
          <a:p>
            <a:r>
              <a:rPr lang="en-US" dirty="0"/>
              <a:t>By taking advantage of code metrics, developers can understand which types or methods should be reworked or more thoroughly tested.</a:t>
            </a:r>
          </a:p>
          <a:p>
            <a:r>
              <a:rPr lang="en-US" dirty="0"/>
              <a:t>Development teams can identify potential risks, understand the current state of a project, and track progress during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6844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B3270-2CAA-9DD0-DFB9-B0FF8DCD7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402B0-AB4B-3063-9AD1-3D0F81D08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 of Inheritance: Your Family Tree, but With More Bugs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9E870-EDA8-3613-CA00-9DA7ED211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High DIT can imply greater reuse, but also greater complexity.</a:t>
            </a:r>
          </a:p>
          <a:p>
            <a:pPr lvl="1"/>
            <a:r>
              <a:rPr lang="en-US" dirty="0"/>
              <a:t>May indicate classes that are too tightly bound to framework logic or fragile base classes.</a:t>
            </a:r>
          </a:p>
          <a:p>
            <a:pPr lvl="1"/>
            <a:r>
              <a:rPr lang="en-US" dirty="0"/>
              <a:t>Deeper trees tend to be harder to understand and test.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Whether inheritance is used appropriately (vs. composition).</a:t>
            </a:r>
          </a:p>
          <a:p>
            <a:pPr lvl="1"/>
            <a:r>
              <a:rPr lang="en-US" dirty="0"/>
              <a:t>Whether the base classes are clean or a mess.</a:t>
            </a:r>
          </a:p>
          <a:p>
            <a:pPr lvl="1"/>
            <a:r>
              <a:rPr lang="en-US" dirty="0"/>
              <a:t>Whether your object model actually makes any sense.</a:t>
            </a: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lvl="1"/>
            <a:r>
              <a:rPr lang="en-US" dirty="0"/>
              <a:t>Favor shallow hierarchies. If you need a scroll bar to trace your class lineage, it’s probably time for a rethink.</a:t>
            </a:r>
          </a:p>
        </p:txBody>
      </p:sp>
    </p:spTree>
    <p:extLst>
      <p:ext uri="{BB962C8B-B14F-4D97-AF65-F5344CB8AC3E}">
        <p14:creationId xmlns:p14="http://schemas.microsoft.com/office/powerpoint/2010/main" val="372470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DB19D0-31D0-439F-F151-51255934B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Cyclomatic Complexity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51AD09-26A1-2807-47C0-AE79346FE7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27912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43289-7C66-7695-B6F4-E4D1CBC61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Cyclomatic Complexity: How Many Ways Can This Go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98F40-D014-0B47-4249-0299287ED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A measure of the number of independent paths through your code.</a:t>
            </a:r>
          </a:p>
          <a:p>
            <a:pPr lvl="1"/>
            <a:r>
              <a:rPr lang="en-US" dirty="0"/>
              <a:t>Calculated based on decision points: if, for, while, switch, etc.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Higher numbers are bad</a:t>
            </a:r>
          </a:p>
          <a:p>
            <a:pPr lvl="1"/>
            <a:r>
              <a:rPr lang="en-US" dirty="0"/>
              <a:t>Lower numbers are good</a:t>
            </a:r>
          </a:p>
        </p:txBody>
      </p:sp>
    </p:spTree>
    <p:extLst>
      <p:ext uri="{BB962C8B-B14F-4D97-AF65-F5344CB8AC3E}">
        <p14:creationId xmlns:p14="http://schemas.microsoft.com/office/powerpoint/2010/main" val="131736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5E5A0-E689-B0BD-7CDF-77B556580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1736D-F010-566D-091F-7BA9736B3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Cyclomatic Complexity: How Many Ways Can This Go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79B70-5CD6-1D2D-6A5F-76A1DCBA9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Indicates the logical complexity of a method or function.</a:t>
            </a:r>
          </a:p>
          <a:p>
            <a:pPr lvl="1"/>
            <a:r>
              <a:rPr lang="en-US" dirty="0"/>
              <a:t>Higher values often suggest:</a:t>
            </a:r>
          </a:p>
          <a:p>
            <a:pPr lvl="2"/>
            <a:r>
              <a:rPr lang="en-US" dirty="0"/>
              <a:t>More difficult to test (more paths to cover).</a:t>
            </a:r>
          </a:p>
          <a:p>
            <a:pPr lvl="2"/>
            <a:r>
              <a:rPr lang="en-US" dirty="0"/>
              <a:t>More difficult to maintain (more brainpower required).</a:t>
            </a:r>
          </a:p>
          <a:p>
            <a:pPr lvl="2"/>
            <a:r>
              <a:rPr lang="en-US" dirty="0"/>
              <a:t>A need to refactor or split logic.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Whether your code is bad, just complicated.</a:t>
            </a:r>
          </a:p>
          <a:p>
            <a:pPr lvl="1"/>
            <a:r>
              <a:rPr lang="en-US" dirty="0"/>
              <a:t>Whether the logic is well-structured or readable.</a:t>
            </a:r>
          </a:p>
          <a:p>
            <a:pPr lvl="1"/>
            <a:r>
              <a:rPr lang="en-US" dirty="0"/>
              <a:t>Whether a method is complex because of requirements, not bad design.</a:t>
            </a: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lvl="1"/>
            <a:r>
              <a:rPr lang="en-US" dirty="0"/>
              <a:t>Keep it under 10 if you can. When the cyclomatic complexity hits 20+, maybe your function needs therapy.</a:t>
            </a:r>
          </a:p>
        </p:txBody>
      </p:sp>
    </p:spTree>
    <p:extLst>
      <p:ext uri="{BB962C8B-B14F-4D97-AF65-F5344CB8AC3E}">
        <p14:creationId xmlns:p14="http://schemas.microsoft.com/office/powerpoint/2010/main" val="199234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1E540D-B7D7-ED94-6EB1-12888220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Maintainability Index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D48D43-4E33-712F-C9BB-113C3ABC51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374583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09D15-3427-20F1-1D51-9D164031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Maintainability Index: Because Someone Said ‘Let’s Math Code Quality’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907FF-6EC6-51F6-324E-A9398CD8C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A composite metric that tries to quantify how maintainable a piece of code is.</a:t>
            </a:r>
          </a:p>
          <a:p>
            <a:pPr lvl="1"/>
            <a:r>
              <a:rPr lang="en-US" dirty="0"/>
              <a:t>Based on:</a:t>
            </a:r>
          </a:p>
          <a:p>
            <a:pPr lvl="2"/>
            <a:r>
              <a:rPr lang="en-US" dirty="0"/>
              <a:t>Cyclomatic Complexity</a:t>
            </a:r>
          </a:p>
          <a:p>
            <a:pPr lvl="2"/>
            <a:r>
              <a:rPr lang="en-US" dirty="0"/>
              <a:t>Lines of Code</a:t>
            </a:r>
          </a:p>
          <a:p>
            <a:pPr lvl="2"/>
            <a:r>
              <a:rPr lang="en-US" dirty="0"/>
              <a:t>Halstead Volume</a:t>
            </a:r>
          </a:p>
          <a:p>
            <a:pPr lvl="2"/>
            <a:r>
              <a:rPr lang="en-US" dirty="0"/>
              <a:t>(and sometimes comment ratio) 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Color coded ratings can be used to quickly identify trouble spots in your code.</a:t>
            </a:r>
          </a:p>
          <a:p>
            <a:pPr lvl="2"/>
            <a:r>
              <a:rPr lang="en-US" dirty="0"/>
              <a:t>Green: between 20 and 100 and indicates that the code has good maintainability.</a:t>
            </a:r>
          </a:p>
          <a:p>
            <a:pPr lvl="2"/>
            <a:r>
              <a:rPr lang="en-US" dirty="0"/>
              <a:t>Yellow: between 10 and 19 and indicates that the code is moderately maintainable.</a:t>
            </a:r>
          </a:p>
          <a:p>
            <a:pPr lvl="2"/>
            <a:r>
              <a:rPr lang="en-US" dirty="0"/>
              <a:t>Red: between 0 and 9 and indicates low maintainability.</a:t>
            </a:r>
          </a:p>
        </p:txBody>
      </p:sp>
    </p:spTree>
    <p:extLst>
      <p:ext uri="{BB962C8B-B14F-4D97-AF65-F5344CB8AC3E}">
        <p14:creationId xmlns:p14="http://schemas.microsoft.com/office/powerpoint/2010/main" val="316717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56A9E-A4D1-DDA9-7647-B5E90C7A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Maintainability Index: Because Someone Said ‘Let’s Math Code Quality’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9EED4-EF2C-9B3E-4E50-163FF69DB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Gives a quick snapshot of overall maintainability.</a:t>
            </a:r>
          </a:p>
          <a:p>
            <a:pPr lvl="1"/>
            <a:r>
              <a:rPr lang="en-US" dirty="0"/>
              <a:t>Useful in dashboards to track regressions in quality over time.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Why the score is low (you’ll have to dig into the components).</a:t>
            </a:r>
          </a:p>
          <a:p>
            <a:pPr lvl="1"/>
            <a:r>
              <a:rPr lang="en-US" dirty="0"/>
              <a:t>Whether the code is readable, documented, or understandable by a human.</a:t>
            </a:r>
          </a:p>
          <a:p>
            <a:pPr lvl="1"/>
            <a:r>
              <a:rPr lang="en-US" dirty="0"/>
              <a:t>Whether it's bad code… or just doing something complex.</a:t>
            </a:r>
          </a:p>
        </p:txBody>
      </p:sp>
    </p:spTree>
    <p:extLst>
      <p:ext uri="{BB962C8B-B14F-4D97-AF65-F5344CB8AC3E}">
        <p14:creationId xmlns:p14="http://schemas.microsoft.com/office/powerpoint/2010/main" val="397448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6454C-A7A2-9A95-F68B-145D5748D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A5D2-61B5-EDB7-B5E6-14E177EDE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Maintainability Index: Because Someone Said ‘Let’s Math Code Quality’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FD39A-285B-EEE1-04B4-C3245107B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121899" tIns="60949" rIns="121899" bIns="60949" rtlCol="0" anchor="t">
            <a:normAutofit/>
          </a:bodyPr>
          <a:lstStyle/>
          <a:p>
            <a:pPr marL="73025" indent="0">
              <a:buNone/>
            </a:pPr>
            <a:r>
              <a:rPr lang="en-US" dirty="0"/>
              <a:t>⚙️How it works:</a:t>
            </a:r>
            <a:endParaRPr lang="en-US"/>
          </a:p>
          <a:p>
            <a:pPr marL="608965" lvl="1" indent="-231140"/>
            <a:r>
              <a:rPr lang="en-US" dirty="0"/>
              <a:t>Maintainability Index = MAX(0,(171 - 5.2 * ln(Halstead Volume) - 0.23 * (Cyclomatic Complexity) - 16.2 * ln(Lines of Code)) * 100 / 171)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marL="608965" lvl="1" indent="-231140"/>
            <a:r>
              <a:rPr lang="en-US" dirty="0"/>
              <a:t>MI is a useful thermometer — just don’t forget to check why the patient has a fever.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7061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A60BFB-C131-1EA7-3E24-D6ECBA4F6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Churn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84C0A5-AFFA-C241-8BA9-16D3047C3E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395229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61981-CDA3-24E6-2D21-27632D031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8E19F-47AF-4BE9-1871-177BA6417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Churn: The Git Blame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3FAAC-E9A5-D3F7-6122-37F1200A1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Code churn measures how often code changes over time.</a:t>
            </a:r>
          </a:p>
          <a:p>
            <a:pPr lvl="1"/>
            <a:r>
              <a:rPr lang="en-US" dirty="0"/>
              <a:t>Usually calculated as:</a:t>
            </a:r>
          </a:p>
          <a:p>
            <a:pPr lvl="2"/>
            <a:r>
              <a:rPr lang="en-US" dirty="0"/>
              <a:t>Lines added, modified, or deleted over a time window.</a:t>
            </a:r>
          </a:p>
          <a:p>
            <a:pPr lvl="2"/>
            <a:r>
              <a:rPr lang="en-US" dirty="0"/>
              <a:t>High churn in a short time = instability or lack of clarity.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Higher numbers over time suggests instability or lack of clarity</a:t>
            </a:r>
          </a:p>
          <a:p>
            <a:pPr lvl="1"/>
            <a:r>
              <a:rPr lang="en-US" dirty="0"/>
              <a:t>Lower numbers suggest stability and clear purpose</a:t>
            </a:r>
          </a:p>
        </p:txBody>
      </p:sp>
    </p:spTree>
    <p:extLst>
      <p:ext uri="{BB962C8B-B14F-4D97-AF65-F5344CB8AC3E}">
        <p14:creationId xmlns:p14="http://schemas.microsoft.com/office/powerpoint/2010/main" val="247751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E409E8C-B425-A855-F3E5-F707BAE70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Goodhart’s Law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8047EF2-F23F-43D4-3AC5-D12FA9AA6E2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“Any observed statistical regularity will tend to collapse once pressure is placed upon it for control purposes.” – Charles Goodhart, Problems of Monetary Management: The UK Experience (1975)</a:t>
            </a:r>
          </a:p>
          <a:p>
            <a:r>
              <a:rPr lang="en-US" dirty="0"/>
              <a:t>“When a measure becomes a target, it ceases to be a good measure.” – Marilyn Strathern (1997)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4ADF8D53-3E7A-C6DB-6F86-A0C42A7BAAC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305" y="2105096"/>
            <a:ext cx="3371428" cy="366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43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9C940-BAEE-D230-D992-4BEAB6793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FFA78-6EBC-68D9-9A7C-8978F0760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Churn: The Git Blame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2C70E-160A-BCC8-66C6-656936CFC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Volatile areas of your codebase (a signal for technical debt).</a:t>
            </a:r>
          </a:p>
          <a:p>
            <a:pPr lvl="1"/>
            <a:r>
              <a:rPr lang="en-US" dirty="0"/>
              <a:t>Code that’s hard to get right or not well understood.</a:t>
            </a:r>
          </a:p>
          <a:p>
            <a:pPr lvl="1"/>
            <a:r>
              <a:rPr lang="en-US" dirty="0"/>
              <a:t>Areas that may need extra test coverage or a refactor.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Whether changes were necessary or productive.</a:t>
            </a:r>
          </a:p>
          <a:p>
            <a:pPr lvl="1"/>
            <a:r>
              <a:rPr lang="en-US" dirty="0"/>
              <a:t>Whether the churn is due to iteration or indecision.</a:t>
            </a:r>
          </a:p>
          <a:p>
            <a:pPr lvl="1"/>
            <a:r>
              <a:rPr lang="en-US" dirty="0"/>
              <a:t>If it’s being changed by one person or a team with conflicting views.</a:t>
            </a:r>
          </a:p>
        </p:txBody>
      </p:sp>
    </p:spTree>
    <p:extLst>
      <p:ext uri="{BB962C8B-B14F-4D97-AF65-F5344CB8AC3E}">
        <p14:creationId xmlns:p14="http://schemas.microsoft.com/office/powerpoint/2010/main" val="6101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F324F-25C1-5094-23E6-33D34E16D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0571-E44D-639D-2208-C254A180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Churn: The Git Blame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BE9EB-EAA4-3681-95B1-FAA461ACA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📈How It’s Tracked</a:t>
            </a:r>
          </a:p>
          <a:p>
            <a:pPr lvl="1"/>
            <a:r>
              <a:rPr lang="en-US" dirty="0"/>
              <a:t>Most tools track churn via:</a:t>
            </a:r>
          </a:p>
          <a:p>
            <a:pPr lvl="2"/>
            <a:r>
              <a:rPr lang="en-US" dirty="0"/>
              <a:t>Git commit history</a:t>
            </a:r>
          </a:p>
          <a:p>
            <a:pPr lvl="2"/>
            <a:r>
              <a:rPr lang="en-US" dirty="0"/>
              <a:t>Pull request diff analysis</a:t>
            </a:r>
          </a:p>
          <a:p>
            <a:pPr lvl="1"/>
            <a:r>
              <a:rPr lang="en-US" dirty="0"/>
              <a:t>Often visualized in:</a:t>
            </a:r>
          </a:p>
          <a:p>
            <a:pPr lvl="2"/>
            <a:r>
              <a:rPr lang="en-US" dirty="0"/>
              <a:t>Heat maps of files by churn level</a:t>
            </a:r>
          </a:p>
          <a:p>
            <a:pPr lvl="2"/>
            <a:r>
              <a:rPr lang="en-US" dirty="0"/>
              <a:t>Developer impact charts</a:t>
            </a:r>
          </a:p>
          <a:p>
            <a:pPr marL="0" indent="0">
              <a:buNone/>
            </a:pPr>
            <a:r>
              <a:rPr lang="en-US" dirty="0"/>
              <a:t>🎯Takeaway</a:t>
            </a:r>
          </a:p>
          <a:p>
            <a:pPr lvl="1"/>
            <a:r>
              <a:rPr lang="en-US" dirty="0"/>
              <a:t>Churn helps you spot code that's noisy — not always broken, but worth a second look.</a:t>
            </a:r>
          </a:p>
        </p:txBody>
      </p:sp>
    </p:spTree>
    <p:extLst>
      <p:ext uri="{BB962C8B-B14F-4D97-AF65-F5344CB8AC3E}">
        <p14:creationId xmlns:p14="http://schemas.microsoft.com/office/powerpoint/2010/main" val="55249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D520BD-6C3C-5378-0A20-BDE3BA31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Coverage %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9A79A2-951C-CAC8-E4DF-90CFFC11DC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2490073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3F99F-5B7E-8725-9887-F686EF6F9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Coverage %: Just Because It’s Touched Doesn’t Mean It’s Tested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DCBFA-8AED-143E-58BF-07892E762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🔍What is it:</a:t>
            </a:r>
          </a:p>
          <a:p>
            <a:pPr lvl="1"/>
            <a:r>
              <a:rPr lang="en-US" dirty="0"/>
              <a:t>Measures the percentage of code executed by your test suite.</a:t>
            </a:r>
          </a:p>
          <a:p>
            <a:pPr lvl="1"/>
            <a:r>
              <a:rPr lang="en-US" dirty="0"/>
              <a:t>Common types:</a:t>
            </a:r>
          </a:p>
          <a:p>
            <a:pPr lvl="2"/>
            <a:r>
              <a:rPr lang="en-US" dirty="0"/>
              <a:t>Line coverage – how many lines were run</a:t>
            </a:r>
          </a:p>
          <a:p>
            <a:pPr lvl="2"/>
            <a:r>
              <a:rPr lang="en-US" dirty="0"/>
              <a:t>Branch coverage – were all if/else conditions executed?</a:t>
            </a:r>
          </a:p>
          <a:p>
            <a:pPr lvl="2"/>
            <a:r>
              <a:rPr lang="en-US" dirty="0"/>
              <a:t>Path coverage – were all possible execution paths tested?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Higher % indicates more of the code is covered by the test suite.</a:t>
            </a:r>
          </a:p>
          <a:p>
            <a:pPr lvl="1"/>
            <a:r>
              <a:rPr lang="en-US" dirty="0"/>
              <a:t>Lower % indicates less of the code is covered by the test suite.</a:t>
            </a:r>
          </a:p>
        </p:txBody>
      </p:sp>
    </p:spTree>
    <p:extLst>
      <p:ext uri="{BB962C8B-B14F-4D97-AF65-F5344CB8AC3E}">
        <p14:creationId xmlns:p14="http://schemas.microsoft.com/office/powerpoint/2010/main" val="61664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28EB-25D2-DF6B-63D4-B33F9EE9E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3928D-B86E-6DCA-05B1-9C1F05BD6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Coverage %: Just Because It’s Touched Doesn’t Mean It’s Tested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5E8FD-1629-3EB2-2E66-73D176F4F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Whether your tests are actually exercising your code.</a:t>
            </a:r>
          </a:p>
          <a:p>
            <a:pPr lvl="1"/>
            <a:r>
              <a:rPr lang="en-US" dirty="0"/>
              <a:t>Can reveal unreachable or untested code.</a:t>
            </a:r>
          </a:p>
          <a:p>
            <a:pPr lvl="1"/>
            <a:r>
              <a:rPr lang="en-US" dirty="0"/>
              <a:t>Helps set baselines for test expectations (e.g. 80%+ for core libraries).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Whether the tests are good, meaningful, or assert anything.</a:t>
            </a:r>
          </a:p>
          <a:p>
            <a:pPr lvl="1"/>
            <a:r>
              <a:rPr lang="en-US" dirty="0"/>
              <a:t>If your code is actually correct or bug-free.</a:t>
            </a:r>
          </a:p>
          <a:p>
            <a:pPr lvl="1"/>
            <a:r>
              <a:rPr lang="en-US" dirty="0"/>
              <a:t>Whether you’ve tested edge cases or weird inputs.</a:t>
            </a: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lvl="1"/>
            <a:r>
              <a:rPr lang="en-US" dirty="0"/>
              <a:t>Coverage is a flashlight — it tells you where the darkness is, not if the light’s actually helpful.</a:t>
            </a:r>
          </a:p>
        </p:txBody>
      </p:sp>
    </p:spTree>
    <p:extLst>
      <p:ext uri="{BB962C8B-B14F-4D97-AF65-F5344CB8AC3E}">
        <p14:creationId xmlns:p14="http://schemas.microsoft.com/office/powerpoint/2010/main" val="244794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6C0FE4-406A-AED6-8834-561973783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Complexity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C17B4D-F88D-8FC3-959D-5F776717FB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216555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E7C65-0AB8-15BA-3F3F-0D2C114EA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Complexity: How Much Brainpower Does This Code Drain?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D9E7-2F4F-AD82-1B5B-B8228271E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A code readability metric that estimates how difficult code is to understand.</a:t>
            </a:r>
          </a:p>
          <a:p>
            <a:pPr lvl="1"/>
            <a:r>
              <a:rPr lang="en-US" dirty="0"/>
              <a:t>Unlike Cyclomatic Complexity, it considers how nested and mentally taxing the structure is — not just decision points.</a:t>
            </a:r>
          </a:p>
          <a:p>
            <a:pPr lvl="1"/>
            <a:r>
              <a:rPr lang="en-US" dirty="0"/>
              <a:t>Introduced by </a:t>
            </a:r>
            <a:r>
              <a:rPr lang="en-US" dirty="0" err="1"/>
              <a:t>SonarSource</a:t>
            </a:r>
            <a:r>
              <a:rPr lang="en-US" dirty="0"/>
              <a:t> to improve on limitations of Cyclomatic Complexity.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Higher values suggest the code is more difficult to understand</a:t>
            </a:r>
          </a:p>
          <a:p>
            <a:pPr lvl="1"/>
            <a:r>
              <a:rPr lang="en-US" dirty="0"/>
              <a:t>Lower values suggest the code is easier to understand</a:t>
            </a:r>
          </a:p>
        </p:txBody>
      </p:sp>
    </p:spTree>
    <p:extLst>
      <p:ext uri="{BB962C8B-B14F-4D97-AF65-F5344CB8AC3E}">
        <p14:creationId xmlns:p14="http://schemas.microsoft.com/office/powerpoint/2010/main" val="368292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B7BAC-E6CF-2187-DE5F-2F6FDB8AF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97C5-56C7-1726-0671-DE9C8B5CC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Complexity: How Much Brainpower Does This Code Drain?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06214-9D27-6771-5317-9D673ADCE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Whether code is easy to follow or a brain pretzel.</a:t>
            </a:r>
          </a:p>
          <a:p>
            <a:pPr lvl="1"/>
            <a:r>
              <a:rPr lang="en-US" dirty="0"/>
              <a:t>Helps spot overly nested conditionals, loops, recursion, and unnecessary indirection.</a:t>
            </a:r>
          </a:p>
          <a:p>
            <a:pPr lvl="1"/>
            <a:r>
              <a:rPr lang="en-US" dirty="0"/>
              <a:t>Promotes simpler, flatter, more maintainable code.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If the code is logically correct.</a:t>
            </a:r>
          </a:p>
          <a:p>
            <a:pPr lvl="1"/>
            <a:r>
              <a:rPr lang="en-US" dirty="0"/>
              <a:t>If the complexity is necessary due to the problem domain.</a:t>
            </a:r>
          </a:p>
          <a:p>
            <a:pPr lvl="1"/>
            <a:r>
              <a:rPr lang="en-US" dirty="0"/>
              <a:t>If naming, comments, or design patterns are helping or hurting.</a:t>
            </a:r>
          </a:p>
        </p:txBody>
      </p:sp>
    </p:spTree>
    <p:extLst>
      <p:ext uri="{BB962C8B-B14F-4D97-AF65-F5344CB8AC3E}">
        <p14:creationId xmlns:p14="http://schemas.microsoft.com/office/powerpoint/2010/main" val="137934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20215-9088-2182-01AB-FF3D4E411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B003-1962-3D11-6797-F21304B88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Complexity: How Much Brainpower Does This Code Drain?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6CE28-983A-830A-31FB-D4A579100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⚙️How it works:</a:t>
            </a:r>
          </a:p>
          <a:p>
            <a:pPr lvl="1"/>
            <a:r>
              <a:rPr lang="en-US" dirty="0"/>
              <a:t>1 point per control structure (if, for, while, catch, etc.)</a:t>
            </a:r>
          </a:p>
          <a:p>
            <a:pPr lvl="1"/>
            <a:r>
              <a:rPr lang="en-US" dirty="0"/>
              <a:t>+1 point for each level of nesting</a:t>
            </a:r>
          </a:p>
          <a:p>
            <a:pPr lvl="1"/>
            <a:r>
              <a:rPr lang="en-US" dirty="0"/>
              <a:t>+1 point for recursion (instead of loops)</a:t>
            </a:r>
          </a:p>
          <a:p>
            <a:pPr lvl="1"/>
            <a:r>
              <a:rPr lang="en-US" dirty="0"/>
              <a:t>No penalty for multiple </a:t>
            </a:r>
            <a:r>
              <a:rPr lang="en-US" dirty="0" err="1"/>
              <a:t>boolean</a:t>
            </a:r>
            <a:r>
              <a:rPr lang="en-US" dirty="0"/>
              <a:t> conditions in the same if</a:t>
            </a: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lvl="1"/>
            <a:r>
              <a:rPr lang="en-US" dirty="0"/>
              <a:t>Cyclomatic Complexity counts the paths. Cognitive Complexity counts the headaches.</a:t>
            </a:r>
          </a:p>
        </p:txBody>
      </p:sp>
    </p:spTree>
    <p:extLst>
      <p:ext uri="{BB962C8B-B14F-4D97-AF65-F5344CB8AC3E}">
        <p14:creationId xmlns:p14="http://schemas.microsoft.com/office/powerpoint/2010/main" val="128050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33808A-C052-60E5-B568-BF062E713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Only Valid Metric of Code Quality</a:t>
            </a:r>
          </a:p>
        </p:txBody>
      </p:sp>
      <p:pic>
        <p:nvPicPr>
          <p:cNvPr id="6" name="Picture 2" descr="CDN media">
            <a:extLst>
              <a:ext uri="{FF2B5EF4-FFF2-40B4-BE49-F238E27FC236}">
                <a16:creationId xmlns:a16="http://schemas.microsoft.com/office/drawing/2014/main" id="{748AD124-C083-3C18-B4BF-03FA9BEBCB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7962" y="1775619"/>
            <a:ext cx="4762500" cy="431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41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4789F0-FAA7-8EB4-E443-377F4DA5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Warning: This Code Was Written By a Professional. Don’t Try This at Home.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59510E-8C18-9DF2-D3CE-F7B7BEB0FE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116817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7AB7D-8EEC-5976-22FB-09120A69A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// TODO: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70925-2C89-AAB5-94A2-F62D0D9B722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828800" y="1701800"/>
            <a:ext cx="10360025" cy="4462463"/>
          </a:xfrm>
        </p:spPr>
        <p:txBody>
          <a:bodyPr/>
          <a:lstStyle/>
          <a:p>
            <a:r>
              <a:rPr lang="en-US" dirty="0"/>
              <a:t>Collect metrics on your projects</a:t>
            </a:r>
          </a:p>
          <a:p>
            <a:pPr lvl="1"/>
            <a:r>
              <a:rPr lang="en-US" dirty="0"/>
              <a:t>When you roll-on</a:t>
            </a:r>
          </a:p>
          <a:p>
            <a:pPr lvl="1"/>
            <a:r>
              <a:rPr lang="en-US" dirty="0"/>
              <a:t>When you roll-off</a:t>
            </a:r>
          </a:p>
          <a:p>
            <a:pPr lvl="1"/>
            <a:r>
              <a:rPr lang="en-US" dirty="0"/>
              <a:t>The deltas will show you and your teams impact on the codebase over time.</a:t>
            </a:r>
          </a:p>
          <a:p>
            <a:pPr lvl="1"/>
            <a:r>
              <a:rPr lang="en-US" dirty="0"/>
              <a:t>Can be used in your resume</a:t>
            </a:r>
          </a:p>
          <a:p>
            <a:pPr lvl="1"/>
            <a:r>
              <a:rPr lang="en-US" dirty="0"/>
              <a:t>Can be used as a talking point in your interviews</a:t>
            </a:r>
          </a:p>
        </p:txBody>
      </p:sp>
    </p:spTree>
    <p:extLst>
      <p:ext uri="{BB962C8B-B14F-4D97-AF65-F5344CB8AC3E}">
        <p14:creationId xmlns:p14="http://schemas.microsoft.com/office/powerpoint/2010/main" val="225477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D78DEC-90EB-ECD7-0F6E-4EF82B352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That’s a Metric Wrap!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18265-208F-7AC0-C8C8-B2C6DF6DD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📏Metrics tell a story—but not the whole story.</a:t>
            </a:r>
          </a:p>
          <a:p>
            <a:pPr marL="0" indent="0">
              <a:buNone/>
            </a:pPr>
            <a:r>
              <a:rPr lang="en-US" dirty="0"/>
              <a:t>🧠Interpret, don’t worship the numbers.</a:t>
            </a:r>
          </a:p>
          <a:p>
            <a:pPr marL="0" indent="0">
              <a:buNone/>
            </a:pPr>
            <a:r>
              <a:rPr lang="en-US" dirty="0"/>
              <a:t>🧰Use metrics to guide decisions, not dictate them.</a:t>
            </a:r>
          </a:p>
          <a:p>
            <a:pPr marL="0" indent="0">
              <a:buNone/>
            </a:pPr>
            <a:r>
              <a:rPr lang="en-US" dirty="0"/>
              <a:t>🎯Focus on trends and context, not snapshots.</a:t>
            </a:r>
          </a:p>
          <a:p>
            <a:pPr marL="0" indent="0">
              <a:buNone/>
            </a:pPr>
            <a:r>
              <a:rPr lang="en-US" dirty="0"/>
              <a:t>😎Your code is more than just numbers—it’s a craft.</a:t>
            </a:r>
          </a:p>
        </p:txBody>
      </p:sp>
    </p:spTree>
    <p:extLst>
      <p:ext uri="{BB962C8B-B14F-4D97-AF65-F5344CB8AC3E}">
        <p14:creationId xmlns:p14="http://schemas.microsoft.com/office/powerpoint/2010/main" val="310383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46B6D1-795C-3EC3-345B-412A21810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Contact Me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52E7B0-C382-5216-DA2D-25E2D9C0057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1706563"/>
            <a:ext cx="5078413" cy="4465637"/>
          </a:xfrm>
          <a:ln>
            <a:solidFill>
              <a:schemeClr val="bg1"/>
            </a:solidFill>
          </a:ln>
        </p:spPr>
        <p:txBody>
          <a:bodyPr vert="horz" lIns="121899" tIns="60949" rIns="121899" bIns="60949" rtlCol="0" anchor="t">
            <a:normAutofit/>
          </a:bodyPr>
          <a:lstStyle/>
          <a:p>
            <a:pPr marL="304165" indent="-304165"/>
            <a:r>
              <a:rPr lang="fr-FR" dirty="0"/>
              <a:t>cardella@gmail.com</a:t>
            </a:r>
            <a:endParaRPr lang="en-US" dirty="0"/>
          </a:p>
          <a:p>
            <a:pPr marL="304165" indent="-304165"/>
            <a:r>
              <a:rPr lang="fr-FR" dirty="0"/>
              <a:t>www.codegorilla.com</a:t>
            </a:r>
            <a:endParaRPr lang="fr-FR" dirty="0">
              <a:ea typeface="Calibri"/>
              <a:cs typeface="Calibri"/>
            </a:endParaRPr>
          </a:p>
          <a:p>
            <a:pPr marL="304165" indent="-304165"/>
            <a:r>
              <a:rPr lang="fr-FR" dirty="0"/>
              <a:t>linkedin.com/in/</a:t>
            </a:r>
            <a:r>
              <a:rPr lang="fr-FR" dirty="0" err="1"/>
              <a:t>tcardella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Content Placeholder 2" descr="A qr code on a black background&#10;&#10;AI-generated content may be incorrect.">
            <a:extLst>
              <a:ext uri="{FF2B5EF4-FFF2-40B4-BE49-F238E27FC236}">
                <a16:creationId xmlns:a16="http://schemas.microsoft.com/office/drawing/2014/main" id="{BEE82AD9-01B1-F116-DAA1-EE81DE63C0B3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7862888" y="1706563"/>
            <a:ext cx="4325937" cy="4465637"/>
          </a:xfr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B4F20E-0F58-CB3E-5D29-38A18E66F477}"/>
              </a:ext>
            </a:extLst>
          </p:cNvPr>
          <p:cNvCxnSpPr/>
          <p:nvPr/>
        </p:nvCxnSpPr>
        <p:spPr>
          <a:xfrm>
            <a:off x="8532812" y="3416968"/>
            <a:ext cx="297180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34701E5-FF31-0AD5-7983-B9E82486D3E5}"/>
              </a:ext>
            </a:extLst>
          </p:cNvPr>
          <p:cNvCxnSpPr/>
          <p:nvPr/>
        </p:nvCxnSpPr>
        <p:spPr>
          <a:xfrm>
            <a:off x="10361612" y="3200400"/>
            <a:ext cx="83820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59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D2BA-7A15-EC92-2D2C-225052160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Tony Cardella’s Resume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0D588C-17AE-C4FC-562A-00BEB580DB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56087" y="1789906"/>
            <a:ext cx="4286250" cy="4286250"/>
          </a:xfrm>
        </p:spPr>
      </p:pic>
    </p:spTree>
    <p:extLst>
      <p:ext uri="{BB962C8B-B14F-4D97-AF65-F5344CB8AC3E}">
        <p14:creationId xmlns:p14="http://schemas.microsoft.com/office/powerpoint/2010/main" val="183933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0C2160-6935-D188-37A2-85E5F914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112095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B1157F-B97B-EF97-A602-874A1F409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Requirements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B1686A-AF53-E8D7-A20A-FB13079DA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Write an external sort program, with some unit tests. The objective of external sorting is to sort a dataset that does not fit in memory. To manage this problem effectively in a reasonable period of time, this restriction will need to be artificial. Therefore:</a:t>
            </a:r>
          </a:p>
          <a:p>
            <a:pPr marL="530340" indent="-457200">
              <a:buFont typeface="+mj-lt"/>
              <a:buAutoNum type="alphaLcParenR"/>
            </a:pPr>
            <a:r>
              <a:rPr lang="en-US" dirty="0"/>
              <a:t>Write a program which will write N random 4-byte integers to file (in binary form). Choose N small at first to debug your problem, but it should scale to billions.</a:t>
            </a:r>
          </a:p>
          <a:p>
            <a:pPr marL="530340" indent="-457200">
              <a:buFont typeface="+mj-lt"/>
              <a:buAutoNum type="alphaLcParenR"/>
            </a:pPr>
            <a:r>
              <a:rPr lang="en-US" dirty="0"/>
              <a:t>Write a program which uses an external merge sort to write a sorted version of the file, using no more than M integers of in-memory capacity to do sorting. Start with a small M -- say three -- and make sure it works up to millions. (When M is larger than N, then the sort is no longer external)</a:t>
            </a:r>
          </a:p>
          <a:p>
            <a:pPr marL="530340" indent="-457200">
              <a:buFont typeface="+mj-lt"/>
              <a:buAutoNum type="alphaLcParenR"/>
            </a:pPr>
            <a:r>
              <a:rPr lang="en-US" dirty="0"/>
              <a:t>Write a program which reads the sorted file and confirms that it is sorted correctly.</a:t>
            </a:r>
          </a:p>
          <a:p>
            <a:pPr marL="0" indent="0">
              <a:buNone/>
            </a:pPr>
            <a:r>
              <a:rPr lang="en-US" dirty="0"/>
              <a:t>You may use any library functions your language provides for doing the in-memory sort of the M integers, but you must write the external merge sort algorithm yourself.</a:t>
            </a:r>
          </a:p>
          <a:p>
            <a:pPr marL="0" indent="0">
              <a:buNone/>
            </a:pPr>
            <a:r>
              <a:rPr lang="en-US" dirty="0"/>
              <a:t>Can you adjust your program in the following ways, or, if you do not have time, discuss your strategy for addressing?</a:t>
            </a:r>
          </a:p>
          <a:p>
            <a:pPr marL="587490" indent="-514350">
              <a:buFont typeface="+mj-lt"/>
              <a:buAutoNum type="romanLcPeriod"/>
            </a:pPr>
            <a:r>
              <a:rPr lang="en-US" dirty="0"/>
              <a:t>When data gets large, what will limit the performance of this algorithm? How would you combat it?</a:t>
            </a:r>
          </a:p>
          <a:p>
            <a:pPr marL="587490" indent="-514350">
              <a:buFont typeface="+mj-lt"/>
              <a:buAutoNum type="romanLcPeriod"/>
            </a:pPr>
            <a:r>
              <a:rPr lang="en-US" dirty="0"/>
              <a:t>Are there parts of the program that can be parallelized? Across what kinds of resources?</a:t>
            </a:r>
          </a:p>
          <a:p>
            <a:pPr marL="0" indent="0">
              <a:buNone/>
            </a:pPr>
            <a:r>
              <a:rPr lang="en-US" dirty="0"/>
              <a:t>Sebastian Good</a:t>
            </a:r>
            <a:br>
              <a:rPr lang="en-US" dirty="0"/>
            </a:br>
            <a:r>
              <a:rPr lang="en-US" dirty="0"/>
              <a:t>President, Palladium Consulting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12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732AF3-6666-5C9E-8AF1-56689CD58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 (Visualized)</a:t>
            </a:r>
          </a:p>
        </p:txBody>
      </p:sp>
      <p:pic>
        <p:nvPicPr>
          <p:cNvPr id="6" name="Online Media 3" title="Merge Sort">
            <a:hlinkClick r:id="" action="ppaction://media"/>
            <a:extLst>
              <a:ext uri="{FF2B5EF4-FFF2-40B4-BE49-F238E27FC236}">
                <a16:creationId xmlns:a16="http://schemas.microsoft.com/office/drawing/2014/main" id="{096A74D7-541C-2DAB-B164-90E17C0D07A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50130" y="1701800"/>
            <a:ext cx="7898164" cy="446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0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C808AF-EDEA-CA17-A91D-8B1D5CDBF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of Source Code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82E10A1-9A63-7FEA-34C5-08F801C35D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Lines, lies, and logic: Making sense of code metrics</a:t>
            </a:r>
          </a:p>
        </p:txBody>
      </p:sp>
    </p:spTree>
    <p:extLst>
      <p:ext uri="{BB962C8B-B14F-4D97-AF65-F5344CB8AC3E}">
        <p14:creationId xmlns:p14="http://schemas.microsoft.com/office/powerpoint/2010/main" val="379383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8CDCEFA-10C1-2C5B-FF9C-4CF5FA135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of Source Code: Size Does Matter (sometimes)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FC1A8-467F-BBC1-9597-63A7D613D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🔍What it is:</a:t>
            </a:r>
          </a:p>
          <a:p>
            <a:pPr lvl="1"/>
            <a:r>
              <a:rPr lang="en-US" dirty="0"/>
              <a:t>Indicates the exact number of source code lines that are present in your source file, including blank lines.</a:t>
            </a:r>
          </a:p>
          <a:p>
            <a:pPr marL="0" indent="0">
              <a:buNone/>
            </a:pPr>
            <a:r>
              <a:rPr lang="en-US" dirty="0"/>
              <a:t>👓How to read it:</a:t>
            </a:r>
          </a:p>
          <a:p>
            <a:pPr lvl="1"/>
            <a:r>
              <a:rPr lang="en-US" dirty="0"/>
              <a:t>Higher number indicates more code</a:t>
            </a:r>
          </a:p>
          <a:p>
            <a:pPr lvl="1"/>
            <a:r>
              <a:rPr lang="en-US" dirty="0"/>
              <a:t>Lower number indicates less code.</a:t>
            </a:r>
          </a:p>
        </p:txBody>
      </p:sp>
    </p:spTree>
    <p:extLst>
      <p:ext uri="{BB962C8B-B14F-4D97-AF65-F5344CB8AC3E}">
        <p14:creationId xmlns:p14="http://schemas.microsoft.com/office/powerpoint/2010/main" val="327117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B9960-0D82-6C06-849B-C35024FA5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66A73E-C1F7-1719-F407-54FD18D00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Lines of Source Code: Size Does Matter (sometimes)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0D79D5-151B-5048-D918-BF12EAF72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✅What it can tell you:</a:t>
            </a:r>
          </a:p>
          <a:p>
            <a:pPr lvl="1"/>
            <a:r>
              <a:rPr lang="en-US" dirty="0"/>
              <a:t>Helps identify large files or bloated classes.</a:t>
            </a:r>
          </a:p>
          <a:p>
            <a:pPr marL="0" indent="0">
              <a:buNone/>
            </a:pPr>
            <a:r>
              <a:rPr lang="en-US" dirty="0"/>
              <a:t>❌What it can’t tell you:</a:t>
            </a:r>
          </a:p>
          <a:p>
            <a:pPr lvl="1"/>
            <a:r>
              <a:rPr lang="en-US" dirty="0"/>
              <a:t>Whether or not the code actually works.</a:t>
            </a:r>
          </a:p>
          <a:p>
            <a:pPr marL="0" indent="0">
              <a:buNone/>
            </a:pPr>
            <a:r>
              <a:rPr lang="en-US" dirty="0"/>
              <a:t>🎯Takeaway:</a:t>
            </a:r>
          </a:p>
          <a:p>
            <a:pPr lvl="1"/>
            <a:r>
              <a:rPr lang="en-US" dirty="0"/>
              <a:t>Use it to spot trends, not to judge productivity.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85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C67BEE-D13F-4BD2-98A5-34D8A0977F68}">
  <ds:schemaRefs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Triple circuit lines presentation (widescreen)</Template>
  <TotalTime>12204</TotalTime>
  <Words>3281</Words>
  <Application>Microsoft Office PowerPoint</Application>
  <PresentationFormat>Custom</PresentationFormat>
  <Paragraphs>286</Paragraphs>
  <Slides>44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Calibri</vt:lpstr>
      <vt:lpstr>Tech 16x9</vt:lpstr>
      <vt:lpstr>Lines, Lies, and Logic</vt:lpstr>
      <vt:lpstr>What are code metrics?</vt:lpstr>
      <vt:lpstr>Goodhart’s Law</vt:lpstr>
      <vt:lpstr>Warning: This Code Was Written By a Professional. Don’t Try This at Home.</vt:lpstr>
      <vt:lpstr>The Requirements</vt:lpstr>
      <vt:lpstr>Merge Sort (Visualized)</vt:lpstr>
      <vt:lpstr>Lines of Source Code</vt:lpstr>
      <vt:lpstr>Lines of Source Code: Size Does Matter (sometimes)</vt:lpstr>
      <vt:lpstr>Lines of Source Code: Size Does Matter (sometimes)</vt:lpstr>
      <vt:lpstr>Lines of Executable Code</vt:lpstr>
      <vt:lpstr>Lines of Executable Code: Because Size Definitely Doesn’t Tell the Whole Story</vt:lpstr>
      <vt:lpstr>Lines of Executable Code: Because Size Definitely Doesn’t Tell the Whole Story</vt:lpstr>
      <vt:lpstr>Class Coupling</vt:lpstr>
      <vt:lpstr>Coupling</vt:lpstr>
      <vt:lpstr>Cohesion</vt:lpstr>
      <vt:lpstr>Class Coupling: When One Class Just Can’t Let Go</vt:lpstr>
      <vt:lpstr>Class Coupling: When One Class Just Can’t Let Go</vt:lpstr>
      <vt:lpstr>Depth of Inheritance</vt:lpstr>
      <vt:lpstr>Depth of Inheritance: Your Family Tree, but With More Bugs</vt:lpstr>
      <vt:lpstr>Depth of Inheritance: Your Family Tree, but With More Bugs</vt:lpstr>
      <vt:lpstr>Cyclomatic Complexity</vt:lpstr>
      <vt:lpstr>Cyclomatic Complexity: How Many Ways Can This Go Wrong?</vt:lpstr>
      <vt:lpstr>Cyclomatic Complexity: How Many Ways Can This Go Wrong?</vt:lpstr>
      <vt:lpstr>Maintainability Index</vt:lpstr>
      <vt:lpstr>Maintainability Index: Because Someone Said ‘Let’s Math Code Quality’</vt:lpstr>
      <vt:lpstr>Maintainability Index: Because Someone Said ‘Let’s Math Code Quality’</vt:lpstr>
      <vt:lpstr>Maintainability Index: Because Someone Said ‘Let’s Math Code Quality’</vt:lpstr>
      <vt:lpstr>Code Churn</vt:lpstr>
      <vt:lpstr>Code Churn: The Git Blame Game</vt:lpstr>
      <vt:lpstr>Code Churn: The Git Blame Game</vt:lpstr>
      <vt:lpstr>Code Churn: The Git Blame Game</vt:lpstr>
      <vt:lpstr>Code Coverage %</vt:lpstr>
      <vt:lpstr>Code Coverage %: Just Because It’s Touched Doesn’t Mean It’s Tested</vt:lpstr>
      <vt:lpstr>Code Coverage %: Just Because It’s Touched Doesn’t Mean It’s Tested</vt:lpstr>
      <vt:lpstr>Cognitive Complexity</vt:lpstr>
      <vt:lpstr>Cognitive Complexity: How Much Brainpower Does This Code Drain?</vt:lpstr>
      <vt:lpstr>Cognitive Complexity: How Much Brainpower Does This Code Drain?</vt:lpstr>
      <vt:lpstr>Cognitive Complexity: How Much Brainpower Does This Code Drain?</vt:lpstr>
      <vt:lpstr>The Only Valid Metric of Code Quality</vt:lpstr>
      <vt:lpstr>// TODO:</vt:lpstr>
      <vt:lpstr>That’s a Metric Wrap!</vt:lpstr>
      <vt:lpstr>How To Contact Me</vt:lpstr>
      <vt:lpstr>Tony Cardella’s Resume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Tony Cardella</dc:creator>
  <cp:lastModifiedBy>Tony Cardella</cp:lastModifiedBy>
  <cp:revision>36</cp:revision>
  <dcterms:created xsi:type="dcterms:W3CDTF">2025-05-03T00:03:03Z</dcterms:created>
  <dcterms:modified xsi:type="dcterms:W3CDTF">2025-06-19T19:31:31Z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